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B4771E"/>
    <a:srgbClr val="787D79"/>
    <a:srgbClr val="AF711A"/>
    <a:srgbClr val="588E00"/>
    <a:srgbClr val="003635"/>
    <a:srgbClr val="5DD5FF"/>
    <a:srgbClr val="00217E"/>
    <a:srgbClr val="600000"/>
    <a:srgbClr val="FF82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105" autoAdjust="0"/>
  </p:normalViewPr>
  <p:slideViewPr>
    <p:cSldViewPr snapToGrid="0">
      <p:cViewPr varScale="1">
        <p:scale>
          <a:sx n="124" d="100"/>
          <a:sy n="124" d="100"/>
        </p:scale>
        <p:origin x="1224" y="-342"/>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9/8/2020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F533E96-F078-4B3D-A8F4-F1AF21EBC357}" type="slidenum">
              <a:rPr lang="en-US" smtClean="0"/>
              <a:t>1</a:t>
            </a:fld>
            <a:endParaRPr lang="en-US"/>
          </a:p>
        </p:txBody>
      </p:sp>
    </p:spTree>
    <p:extLst>
      <p:ext uri="{BB962C8B-B14F-4D97-AF65-F5344CB8AC3E}">
        <p14:creationId xmlns:p14="http://schemas.microsoft.com/office/powerpoint/2010/main" val="16382293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00550" y="287589"/>
            <a:ext cx="7860888" cy="1482217"/>
          </a:xfrm>
          <a:noFill/>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648928" y="3904635"/>
            <a:ext cx="7846143" cy="678426"/>
          </a:xfrm>
        </p:spPr>
        <p:txBody>
          <a:bodyPr>
            <a:normAutofit/>
          </a:bodyPr>
          <a:lstStyle>
            <a:lvl1pPr marL="0" indent="0" algn="l">
              <a:buNone/>
              <a:defRPr sz="2800" b="0" i="0">
                <a:solidFill>
                  <a:schemeClr val="accent6">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6693" y="98975"/>
            <a:ext cx="8259098" cy="763526"/>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501445" y="1415845"/>
            <a:ext cx="8244349" cy="3333136"/>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02233" y="436035"/>
            <a:ext cx="6751111" cy="725349"/>
          </a:xfrm>
        </p:spPr>
        <p:txBody>
          <a:bodyPr>
            <a:normAutofit/>
          </a:bodyPr>
          <a:lstStyle>
            <a:lvl1pPr algn="l">
              <a:defRPr sz="3600">
                <a:solidFill>
                  <a:schemeClr val="accent6">
                    <a:lumMod val="60000"/>
                    <a:lumOff val="40000"/>
                  </a:schemeClr>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1902543" y="1209368"/>
            <a:ext cx="6776884" cy="3508626"/>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9/8/2020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0067" y="146280"/>
            <a:ext cx="8093365" cy="763525"/>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611273"/>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083670"/>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611273"/>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083670"/>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9/8/2020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9/8/2020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9/8/2020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9/8/2020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a:solidFill>
                  <a:schemeClr val="bg1">
                    <a:lumMod val="65000"/>
                  </a:schemeClr>
                </a:solidFill>
              </a:rPr>
              <a:t>This presentation uses a free template provided by FPPT.com</a:t>
            </a:r>
          </a:p>
          <a:p>
            <a:r>
              <a:rPr lang="en-US" sz="140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3000"/>
    </mc:Choice>
    <mc:Fallback xmlns="">
      <p:transition spd="slow"/>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51F5A3-3E3B-41EE-9AA6-795177B9CCF9}"/>
              </a:ext>
            </a:extLst>
          </p:cNvPr>
          <p:cNvSpPr>
            <a:spLocks noGrp="1"/>
          </p:cNvSpPr>
          <p:nvPr>
            <p:ph idx="1"/>
          </p:nvPr>
        </p:nvSpPr>
        <p:spPr>
          <a:xfrm>
            <a:off x="1735587" y="1371600"/>
            <a:ext cx="7063507" cy="3531978"/>
          </a:xfrm>
        </p:spPr>
        <p:txBody>
          <a:bodyPr>
            <a:normAutofit/>
          </a:bodyPr>
          <a:lstStyle/>
          <a:p>
            <a:pPr marL="0" indent="0" algn="ctr">
              <a:buNone/>
            </a:pPr>
            <a:r>
              <a:rPr lang="ro-RO" sz="2400" i="1" dirty="0"/>
              <a:t>„Proiectul EPPO”</a:t>
            </a:r>
          </a:p>
          <a:p>
            <a:pPr marL="0" indent="0" algn="ctr">
              <a:buNone/>
            </a:pPr>
            <a:r>
              <a:rPr lang="ro-RO" sz="2400" i="1" dirty="0"/>
              <a:t>Proiect de Lege privind stabilirea unor măsuri pentru punerea în aplicare a Regulamentului (UE) 2017/1.939 al Consiliului din 12 octombrie 2017 de punere în aplicare a unei forme de cooperare consolidată în ceea ce privește instituirea Parchetului European (EPPO) </a:t>
            </a:r>
            <a:endParaRPr lang="en-US" sz="2400" i="1" dirty="0"/>
          </a:p>
          <a:p>
            <a:pPr algn="ctr"/>
            <a:endParaRPr lang="en-US" dirty="0">
              <a:effectLst>
                <a:outerShdw blurRad="63500" sx="102000" sy="102000" algn="ctr" rotWithShape="0">
                  <a:prstClr val="black">
                    <a:alpha val="40000"/>
                  </a:prstClr>
                </a:outerShdw>
              </a:effectLst>
            </a:endParaRPr>
          </a:p>
        </p:txBody>
      </p:sp>
      <p:pic>
        <p:nvPicPr>
          <p:cNvPr id="4" name="Picture 3">
            <a:extLst>
              <a:ext uri="{FF2B5EF4-FFF2-40B4-BE49-F238E27FC236}">
                <a16:creationId xmlns:a16="http://schemas.microsoft.com/office/drawing/2014/main" id="{F527B9BF-FE17-4C65-A577-C6DD42E645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123" y="0"/>
            <a:ext cx="1424609" cy="457200"/>
          </a:xfrm>
          <a:prstGeom prst="rect">
            <a:avLst/>
          </a:prstGeom>
        </p:spPr>
      </p:pic>
    </p:spTree>
    <p:extLst>
      <p:ext uri="{BB962C8B-B14F-4D97-AF65-F5344CB8AC3E}">
        <p14:creationId xmlns:p14="http://schemas.microsoft.com/office/powerpoint/2010/main" val="363920370"/>
      </p:ext>
    </p:extLst>
  </p:cSld>
  <p:clrMapOvr>
    <a:masterClrMapping/>
  </p:clrMapOvr>
  <mc:AlternateContent xmlns:mc="http://schemas.openxmlformats.org/markup-compatibility/2006" xmlns:p14="http://schemas.microsoft.com/office/powerpoint/2010/main">
    <mc:Choice Requires="p14">
      <p:transition spd="slow" p14:dur="3000" advTm="7000"/>
    </mc:Choice>
    <mc:Fallback xmlns="">
      <p:transition spd="slow" advTm="7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158" y="2571749"/>
            <a:ext cx="8105531" cy="2498011"/>
          </a:xfrm>
        </p:spPr>
        <p:txBody>
          <a:bodyPr>
            <a:normAutofit fontScale="85000" lnSpcReduction="20000"/>
          </a:bodyPr>
          <a:lstStyle/>
          <a:p>
            <a:pPr lvl="0" algn="just"/>
            <a:r>
              <a:rPr lang="ro-RO" sz="2300"/>
              <a:t>Parchetul European este o instituție independentă și descentralizată a Uniunii Europene, care are competența de a cerceta, urmări penal și trimite în judecată persoanele învinuite de săvârșirea unor infracțiuni care aduc prejudicii bugetului UE, cum ar fi actele de fraudă sau de corupție ori cazurile transfrontaliere de fraudă în materie de TVA de peste 10 milioane de euro;</a:t>
            </a:r>
            <a:endParaRPr lang="en-US" sz="2300"/>
          </a:p>
          <a:p>
            <a:pPr lvl="0" algn="just"/>
            <a:r>
              <a:rPr lang="ro-RO" sz="2300"/>
              <a:t>EPPO va desfășura investigații, acte de urmărire penală și va exercita acțiunea penală în cadrul instanțelor din statele membre, până la finalizarea cazului.</a:t>
            </a:r>
            <a:endParaRPr lang="en-US" sz="2300"/>
          </a:p>
          <a:p>
            <a:pPr marL="0" indent="0">
              <a:buNone/>
            </a:pPr>
            <a:endParaRPr lang="en-US" sz="1800">
              <a:effectLst>
                <a:outerShdw blurRad="50800" dist="38100" dir="5400000" algn="t" rotWithShape="0">
                  <a:prstClr val="black">
                    <a:alpha val="40000"/>
                  </a:prstClr>
                </a:outerShdw>
              </a:effectLst>
            </a:endParaRPr>
          </a:p>
        </p:txBody>
      </p:sp>
      <p:sp>
        <p:nvSpPr>
          <p:cNvPr id="2" name="TextBox 1">
            <a:extLst>
              <a:ext uri="{FF2B5EF4-FFF2-40B4-BE49-F238E27FC236}">
                <a16:creationId xmlns:a16="http://schemas.microsoft.com/office/drawing/2014/main" id="{46D35B90-5DA2-421C-97CC-8954F896E23B}"/>
              </a:ext>
            </a:extLst>
          </p:cNvPr>
          <p:cNvSpPr txBox="1"/>
          <p:nvPr/>
        </p:nvSpPr>
        <p:spPr>
          <a:xfrm>
            <a:off x="898358" y="1674587"/>
            <a:ext cx="4146884" cy="830997"/>
          </a:xfrm>
          <a:prstGeom prst="rect">
            <a:avLst/>
          </a:prstGeom>
          <a:noFill/>
        </p:spPr>
        <p:txBody>
          <a:bodyPr wrap="square" rtlCol="0">
            <a:spAutoFit/>
          </a:bodyPr>
          <a:lstStyle/>
          <a:p>
            <a:r>
              <a:rPr lang="ro-RO" sz="2400">
                <a:effectLst>
                  <a:outerShdw blurRad="50800" dist="38100" algn="l" rotWithShape="0">
                    <a:prstClr val="black">
                      <a:alpha val="40000"/>
                    </a:prstClr>
                  </a:outerShdw>
                </a:effectLst>
              </a:rPr>
              <a:t>Ce este Parchetul European?</a:t>
            </a:r>
            <a:endParaRPr lang="en-US" sz="2400">
              <a:effectLst>
                <a:outerShdw blurRad="50800" dist="38100" algn="l" rotWithShape="0">
                  <a:prstClr val="black">
                    <a:alpha val="40000"/>
                  </a:prstClr>
                </a:outerShdw>
              </a:effectLst>
            </a:endParaRPr>
          </a:p>
          <a:p>
            <a:endParaRPr lang="en-US" sz="2400">
              <a:effectLst>
                <a:outerShdw blurRad="50800" dist="38100" dir="18900000" algn="bl" rotWithShape="0">
                  <a:prstClr val="black">
                    <a:alpha val="40000"/>
                  </a:prstClr>
                </a:outerShdw>
              </a:effectLst>
            </a:endParaRPr>
          </a:p>
        </p:txBody>
      </p:sp>
      <p:pic>
        <p:nvPicPr>
          <p:cNvPr id="5" name="Picture 4">
            <a:extLst>
              <a:ext uri="{FF2B5EF4-FFF2-40B4-BE49-F238E27FC236}">
                <a16:creationId xmlns:a16="http://schemas.microsoft.com/office/drawing/2014/main" id="{D6E7AF16-F239-4A02-8B1F-0DC5352A7E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21" y="-1"/>
            <a:ext cx="1424609" cy="457200"/>
          </a:xfrm>
          <a:prstGeom prst="rect">
            <a:avLst/>
          </a:prstGeom>
        </p:spPr>
      </p:pic>
    </p:spTree>
    <p:extLst>
      <p:ext uri="{BB962C8B-B14F-4D97-AF65-F5344CB8AC3E}">
        <p14:creationId xmlns:p14="http://schemas.microsoft.com/office/powerpoint/2010/main" val="4103309497"/>
      </p:ext>
    </p:extLst>
  </p:cSld>
  <p:clrMapOvr>
    <a:masterClrMapping/>
  </p:clrMapOvr>
  <mc:AlternateContent xmlns:mc="http://schemas.openxmlformats.org/markup-compatibility/2006" xmlns:p14="http://schemas.microsoft.com/office/powerpoint/2010/main">
    <mc:Choice Requires="p14">
      <p:transition spd="slow" p14:dur="3000" advTm="7000"/>
    </mc:Choice>
    <mc:Fallback xmlns="">
      <p:transition spd="slow" advTm="7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158" y="2571749"/>
            <a:ext cx="8105531" cy="2498011"/>
          </a:xfrm>
        </p:spPr>
        <p:txBody>
          <a:bodyPr>
            <a:normAutofit/>
          </a:bodyPr>
          <a:lstStyle/>
          <a:p>
            <a:pPr lvl="0" algn="just"/>
            <a:r>
              <a:rPr lang="ro-RO" sz="2000"/>
              <a:t>Parchetul European este construit pe două niveluri: unul central și unul național. Nivelul central va consta din procurorul-șef european și 21 de procurori europeni (câte unul pentru fiecare stat membru participant);</a:t>
            </a:r>
            <a:endParaRPr lang="en-US" sz="2000"/>
          </a:p>
          <a:p>
            <a:pPr lvl="0" algn="just"/>
            <a:r>
              <a:rPr lang="ro-RO" sz="2000"/>
              <a:t>Nivelul descentralizat va consta din procurori europeni delegați care se vor afla în statele membre participante.</a:t>
            </a:r>
            <a:endParaRPr lang="en-US" sz="2000"/>
          </a:p>
          <a:p>
            <a:pPr marL="0" indent="0">
              <a:buNone/>
            </a:pPr>
            <a:endParaRPr lang="en-US" sz="1800">
              <a:effectLst>
                <a:outerShdw blurRad="50800" dist="38100" dir="5400000" algn="t" rotWithShape="0">
                  <a:prstClr val="black">
                    <a:alpha val="40000"/>
                  </a:prstClr>
                </a:outerShdw>
              </a:effectLst>
            </a:endParaRPr>
          </a:p>
        </p:txBody>
      </p:sp>
      <p:sp>
        <p:nvSpPr>
          <p:cNvPr id="2" name="TextBox 1">
            <a:extLst>
              <a:ext uri="{FF2B5EF4-FFF2-40B4-BE49-F238E27FC236}">
                <a16:creationId xmlns:a16="http://schemas.microsoft.com/office/drawing/2014/main" id="{46D35B90-5DA2-421C-97CC-8954F896E23B}"/>
              </a:ext>
            </a:extLst>
          </p:cNvPr>
          <p:cNvSpPr txBox="1"/>
          <p:nvPr/>
        </p:nvSpPr>
        <p:spPr>
          <a:xfrm>
            <a:off x="898357" y="1674587"/>
            <a:ext cx="5494421" cy="830997"/>
          </a:xfrm>
          <a:prstGeom prst="rect">
            <a:avLst/>
          </a:prstGeom>
          <a:noFill/>
        </p:spPr>
        <p:txBody>
          <a:bodyPr wrap="square" rtlCol="0">
            <a:spAutoFit/>
          </a:bodyPr>
          <a:lstStyle/>
          <a:p>
            <a:r>
              <a:rPr lang="ro-RO" sz="2400">
                <a:effectLst>
                  <a:outerShdw blurRad="50800" dist="38100" algn="l" rotWithShape="0">
                    <a:prstClr val="black">
                      <a:alpha val="40000"/>
                    </a:prstClr>
                  </a:outerShdw>
                </a:effectLst>
              </a:rPr>
              <a:t>Ce structură va avea Parchetul European?</a:t>
            </a:r>
            <a:endParaRPr lang="en-US" sz="2400">
              <a:effectLst>
                <a:outerShdw blurRad="50800" dist="38100" algn="l" rotWithShape="0">
                  <a:prstClr val="black">
                    <a:alpha val="40000"/>
                  </a:prstClr>
                </a:outerShdw>
              </a:effectLst>
            </a:endParaRPr>
          </a:p>
          <a:p>
            <a:endParaRPr lang="en-US" sz="2400">
              <a:effectLst>
                <a:outerShdw blurRad="50800" dist="38100" dir="18900000" algn="bl" rotWithShape="0">
                  <a:prstClr val="black">
                    <a:alpha val="40000"/>
                  </a:prstClr>
                </a:outerShdw>
              </a:effectLst>
            </a:endParaRPr>
          </a:p>
        </p:txBody>
      </p:sp>
      <p:pic>
        <p:nvPicPr>
          <p:cNvPr id="5" name="Picture 4">
            <a:extLst>
              <a:ext uri="{FF2B5EF4-FFF2-40B4-BE49-F238E27FC236}">
                <a16:creationId xmlns:a16="http://schemas.microsoft.com/office/drawing/2014/main" id="{D6E7AF16-F239-4A02-8B1F-0DC5352A7E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21" y="-1"/>
            <a:ext cx="1424609" cy="457200"/>
          </a:xfrm>
          <a:prstGeom prst="rect">
            <a:avLst/>
          </a:prstGeom>
        </p:spPr>
      </p:pic>
    </p:spTree>
    <p:extLst>
      <p:ext uri="{BB962C8B-B14F-4D97-AF65-F5344CB8AC3E}">
        <p14:creationId xmlns:p14="http://schemas.microsoft.com/office/powerpoint/2010/main" val="2522780934"/>
      </p:ext>
    </p:extLst>
  </p:cSld>
  <p:clrMapOvr>
    <a:masterClrMapping/>
  </p:clrMapOvr>
  <mc:AlternateContent xmlns:mc="http://schemas.openxmlformats.org/markup-compatibility/2006" xmlns:p14="http://schemas.microsoft.com/office/powerpoint/2010/main">
    <mc:Choice Requires="p14">
      <p:transition spd="slow" p14:dur="3000" advTm="7000"/>
    </mc:Choice>
    <mc:Fallback xmlns="">
      <p:transition spd="slow" advTm="7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158" y="2571749"/>
            <a:ext cx="8105531" cy="2498011"/>
          </a:xfrm>
        </p:spPr>
        <p:txBody>
          <a:bodyPr>
            <a:normAutofit fontScale="92500" lnSpcReduction="20000"/>
          </a:bodyPr>
          <a:lstStyle/>
          <a:p>
            <a:pPr lvl="0" algn="just"/>
            <a:r>
              <a:rPr lang="ro-RO" sz="2400"/>
              <a:t>dispoziții privind cooperarea judiciară în materie penală menite să îndeplinească obligațiiile care revin României, ca stat participant la această formă de cooperare consolidată;</a:t>
            </a:r>
            <a:endParaRPr lang="en-US" sz="2400"/>
          </a:p>
          <a:p>
            <a:pPr lvl="0" algn="just"/>
            <a:r>
              <a:rPr lang="ro-RO" sz="2400"/>
              <a:t>reglementarea structurii suport a Parchetului European în România;</a:t>
            </a:r>
            <a:endParaRPr lang="en-US" sz="2400"/>
          </a:p>
          <a:p>
            <a:pPr lvl="0" algn="just"/>
            <a:r>
              <a:rPr lang="ro-RO" sz="2400"/>
              <a:t>statutul procurorului european delegat, respectiv, al procurorului european prin raportare la normele naționale privind procurorul și organul de urmărire penală.</a:t>
            </a:r>
            <a:endParaRPr lang="en-US" sz="2400"/>
          </a:p>
          <a:p>
            <a:pPr marL="0" indent="0">
              <a:buNone/>
            </a:pPr>
            <a:endParaRPr lang="en-US" sz="1800">
              <a:effectLst>
                <a:outerShdw blurRad="50800" dist="38100" dir="5400000" algn="t" rotWithShape="0">
                  <a:prstClr val="black">
                    <a:alpha val="40000"/>
                  </a:prstClr>
                </a:outerShdw>
              </a:effectLst>
            </a:endParaRPr>
          </a:p>
        </p:txBody>
      </p:sp>
      <p:sp>
        <p:nvSpPr>
          <p:cNvPr id="2" name="TextBox 1">
            <a:extLst>
              <a:ext uri="{FF2B5EF4-FFF2-40B4-BE49-F238E27FC236}">
                <a16:creationId xmlns:a16="http://schemas.microsoft.com/office/drawing/2014/main" id="{46D35B90-5DA2-421C-97CC-8954F896E23B}"/>
              </a:ext>
            </a:extLst>
          </p:cNvPr>
          <p:cNvSpPr txBox="1"/>
          <p:nvPr/>
        </p:nvSpPr>
        <p:spPr>
          <a:xfrm>
            <a:off x="898358" y="1674587"/>
            <a:ext cx="5181600" cy="830997"/>
          </a:xfrm>
          <a:prstGeom prst="rect">
            <a:avLst/>
          </a:prstGeom>
          <a:noFill/>
        </p:spPr>
        <p:txBody>
          <a:bodyPr wrap="square" rtlCol="0">
            <a:spAutoFit/>
          </a:bodyPr>
          <a:lstStyle/>
          <a:p>
            <a:r>
              <a:rPr lang="ro-RO" sz="2400">
                <a:effectLst>
                  <a:outerShdw blurRad="50800" dist="38100" algn="l" rotWithShape="0">
                    <a:prstClr val="black">
                      <a:alpha val="40000"/>
                    </a:prstClr>
                  </a:outerShdw>
                </a:effectLst>
              </a:rPr>
              <a:t>Principalele reglementări ale legii (1)</a:t>
            </a:r>
            <a:endParaRPr lang="en-US" sz="2400">
              <a:effectLst>
                <a:outerShdw blurRad="50800" dist="38100" algn="l" rotWithShape="0">
                  <a:prstClr val="black">
                    <a:alpha val="40000"/>
                  </a:prstClr>
                </a:outerShdw>
              </a:effectLst>
            </a:endParaRPr>
          </a:p>
          <a:p>
            <a:endParaRPr lang="en-US" sz="2400">
              <a:effectLst>
                <a:outerShdw blurRad="50800" dist="38100" dir="18900000" algn="bl" rotWithShape="0">
                  <a:prstClr val="black">
                    <a:alpha val="40000"/>
                  </a:prstClr>
                </a:outerShdw>
              </a:effectLst>
            </a:endParaRPr>
          </a:p>
        </p:txBody>
      </p:sp>
      <p:pic>
        <p:nvPicPr>
          <p:cNvPr id="5" name="Picture 4">
            <a:extLst>
              <a:ext uri="{FF2B5EF4-FFF2-40B4-BE49-F238E27FC236}">
                <a16:creationId xmlns:a16="http://schemas.microsoft.com/office/drawing/2014/main" id="{D6E7AF16-F239-4A02-8B1F-0DC5352A7E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21" y="-1"/>
            <a:ext cx="1424609" cy="457200"/>
          </a:xfrm>
          <a:prstGeom prst="rect">
            <a:avLst/>
          </a:prstGeom>
        </p:spPr>
      </p:pic>
    </p:spTree>
    <p:extLst>
      <p:ext uri="{BB962C8B-B14F-4D97-AF65-F5344CB8AC3E}">
        <p14:creationId xmlns:p14="http://schemas.microsoft.com/office/powerpoint/2010/main" val="1651496183"/>
      </p:ext>
    </p:extLst>
  </p:cSld>
  <p:clrMapOvr>
    <a:masterClrMapping/>
  </p:clrMapOvr>
  <mc:AlternateContent xmlns:mc="http://schemas.openxmlformats.org/markup-compatibility/2006" xmlns:p14="http://schemas.microsoft.com/office/powerpoint/2010/main">
    <mc:Choice Requires="p14">
      <p:transition spd="slow" p14:dur="3000" advTm="7000"/>
    </mc:Choice>
    <mc:Fallback xmlns="">
      <p:transition spd="slow" advTm="7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158" y="2571749"/>
            <a:ext cx="8105531" cy="2498011"/>
          </a:xfrm>
        </p:spPr>
        <p:txBody>
          <a:bodyPr>
            <a:normAutofit/>
          </a:bodyPr>
          <a:lstStyle/>
          <a:p>
            <a:pPr lvl="0" algn="just"/>
            <a:r>
              <a:rPr lang="ro-RO" sz="2000"/>
              <a:t>dispoziții referitoare la organele de aplicare a legii în sensul în care se reglementează modul în care autoritățile de aplicare a legii semnalează cauze la Parchetul European;</a:t>
            </a:r>
            <a:endParaRPr lang="en-US" sz="2000"/>
          </a:p>
          <a:p>
            <a:pPr lvl="0" algn="just"/>
            <a:r>
              <a:rPr lang="ro-RO" sz="2000"/>
              <a:t>dispoziții privind competența instanțelor de judecată.</a:t>
            </a:r>
            <a:endParaRPr lang="en-US" sz="2000"/>
          </a:p>
          <a:p>
            <a:pPr marL="0" indent="0">
              <a:buNone/>
            </a:pPr>
            <a:endParaRPr lang="en-US" sz="1800">
              <a:effectLst>
                <a:outerShdw blurRad="50800" dist="38100" dir="5400000" algn="t" rotWithShape="0">
                  <a:prstClr val="black">
                    <a:alpha val="40000"/>
                  </a:prstClr>
                </a:outerShdw>
              </a:effectLst>
            </a:endParaRPr>
          </a:p>
        </p:txBody>
      </p:sp>
      <p:sp>
        <p:nvSpPr>
          <p:cNvPr id="2" name="TextBox 1">
            <a:extLst>
              <a:ext uri="{FF2B5EF4-FFF2-40B4-BE49-F238E27FC236}">
                <a16:creationId xmlns:a16="http://schemas.microsoft.com/office/drawing/2014/main" id="{46D35B90-5DA2-421C-97CC-8954F896E23B}"/>
              </a:ext>
            </a:extLst>
          </p:cNvPr>
          <p:cNvSpPr txBox="1"/>
          <p:nvPr/>
        </p:nvSpPr>
        <p:spPr>
          <a:xfrm>
            <a:off x="898357" y="1674587"/>
            <a:ext cx="5390147" cy="830997"/>
          </a:xfrm>
          <a:prstGeom prst="rect">
            <a:avLst/>
          </a:prstGeom>
          <a:noFill/>
        </p:spPr>
        <p:txBody>
          <a:bodyPr wrap="square" rtlCol="0">
            <a:spAutoFit/>
          </a:bodyPr>
          <a:lstStyle/>
          <a:p>
            <a:r>
              <a:rPr lang="ro-RO" sz="2400">
                <a:effectLst>
                  <a:outerShdw blurRad="50800" dist="38100" algn="l" rotWithShape="0">
                    <a:prstClr val="black">
                      <a:alpha val="40000"/>
                    </a:prstClr>
                  </a:outerShdw>
                </a:effectLst>
              </a:rPr>
              <a:t>Principalele reglementări ale legii (2)</a:t>
            </a:r>
            <a:endParaRPr lang="en-US" sz="2400">
              <a:effectLst>
                <a:outerShdw blurRad="50800" dist="38100" algn="l" rotWithShape="0">
                  <a:prstClr val="black">
                    <a:alpha val="40000"/>
                  </a:prstClr>
                </a:outerShdw>
              </a:effectLst>
            </a:endParaRPr>
          </a:p>
          <a:p>
            <a:endParaRPr lang="en-US" sz="2400">
              <a:effectLst>
                <a:outerShdw blurRad="50800" dist="38100" dir="18900000" algn="bl" rotWithShape="0">
                  <a:prstClr val="black">
                    <a:alpha val="40000"/>
                  </a:prstClr>
                </a:outerShdw>
              </a:effectLst>
            </a:endParaRPr>
          </a:p>
        </p:txBody>
      </p:sp>
      <p:pic>
        <p:nvPicPr>
          <p:cNvPr id="5" name="Picture 4">
            <a:extLst>
              <a:ext uri="{FF2B5EF4-FFF2-40B4-BE49-F238E27FC236}">
                <a16:creationId xmlns:a16="http://schemas.microsoft.com/office/drawing/2014/main" id="{D6E7AF16-F239-4A02-8B1F-0DC5352A7E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21" y="-1"/>
            <a:ext cx="1424609" cy="457200"/>
          </a:xfrm>
          <a:prstGeom prst="rect">
            <a:avLst/>
          </a:prstGeom>
        </p:spPr>
      </p:pic>
    </p:spTree>
    <p:extLst>
      <p:ext uri="{BB962C8B-B14F-4D97-AF65-F5344CB8AC3E}">
        <p14:creationId xmlns:p14="http://schemas.microsoft.com/office/powerpoint/2010/main" val="1286766152"/>
      </p:ext>
    </p:extLst>
  </p:cSld>
  <p:clrMapOvr>
    <a:masterClrMapping/>
  </p:clrMapOvr>
  <mc:AlternateContent xmlns:mc="http://schemas.openxmlformats.org/markup-compatibility/2006" xmlns:p14="http://schemas.microsoft.com/office/powerpoint/2010/main">
    <mc:Choice Requires="p14">
      <p:transition spd="slow" p14:dur="3000" advTm="7000"/>
    </mc:Choice>
    <mc:Fallback xmlns="">
      <p:transition spd="slow" advTm="7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158" y="2571749"/>
            <a:ext cx="8105531" cy="2498011"/>
          </a:xfrm>
        </p:spPr>
        <p:txBody>
          <a:bodyPr>
            <a:normAutofit/>
          </a:bodyPr>
          <a:lstStyle/>
          <a:p>
            <a:pPr lvl="0" algn="just"/>
            <a:r>
              <a:rPr lang="ro-RO" sz="2000"/>
              <a:t>dispoziții de modificare și completare a unor legi speciale, propunându-se modificarea OUG nr. 66/2011 privind prevenirea, constatarea și sancționarea neregulilor apărute în obținerea și utilizarea fondurilor europene și/sau a fondurilor publice naționale aferente acestora în vederea conformării mecanismului instituțional și procedural cu dispozițiile obligatorii ale Regulamentului EPPO.</a:t>
            </a:r>
            <a:endParaRPr lang="en-US" sz="2000"/>
          </a:p>
          <a:p>
            <a:pPr marL="0" indent="0">
              <a:buNone/>
            </a:pPr>
            <a:endParaRPr lang="en-US" sz="1800">
              <a:effectLst>
                <a:outerShdw blurRad="50800" dist="38100" dir="5400000" algn="t" rotWithShape="0">
                  <a:prstClr val="black">
                    <a:alpha val="40000"/>
                  </a:prstClr>
                </a:outerShdw>
              </a:effectLst>
            </a:endParaRPr>
          </a:p>
        </p:txBody>
      </p:sp>
      <p:sp>
        <p:nvSpPr>
          <p:cNvPr id="2" name="TextBox 1">
            <a:extLst>
              <a:ext uri="{FF2B5EF4-FFF2-40B4-BE49-F238E27FC236}">
                <a16:creationId xmlns:a16="http://schemas.microsoft.com/office/drawing/2014/main" id="{46D35B90-5DA2-421C-97CC-8954F896E23B}"/>
              </a:ext>
            </a:extLst>
          </p:cNvPr>
          <p:cNvSpPr txBox="1"/>
          <p:nvPr/>
        </p:nvSpPr>
        <p:spPr>
          <a:xfrm>
            <a:off x="898358" y="1674587"/>
            <a:ext cx="4981074" cy="830997"/>
          </a:xfrm>
          <a:prstGeom prst="rect">
            <a:avLst/>
          </a:prstGeom>
          <a:noFill/>
        </p:spPr>
        <p:txBody>
          <a:bodyPr wrap="square" rtlCol="0">
            <a:spAutoFit/>
          </a:bodyPr>
          <a:lstStyle/>
          <a:p>
            <a:r>
              <a:rPr lang="ro-RO" sz="2400">
                <a:effectLst>
                  <a:outerShdw blurRad="50800" dist="38100" algn="l" rotWithShape="0">
                    <a:prstClr val="black">
                      <a:alpha val="40000"/>
                    </a:prstClr>
                  </a:outerShdw>
                </a:effectLst>
              </a:rPr>
              <a:t>Principalele reglementări ale legii (</a:t>
            </a:r>
            <a:r>
              <a:rPr lang="en-US" sz="2400">
                <a:effectLst>
                  <a:outerShdw blurRad="50800" dist="38100" algn="l" rotWithShape="0">
                    <a:prstClr val="black">
                      <a:alpha val="40000"/>
                    </a:prstClr>
                  </a:outerShdw>
                </a:effectLst>
              </a:rPr>
              <a:t>3</a:t>
            </a:r>
            <a:r>
              <a:rPr lang="ro-RO" sz="2400">
                <a:effectLst>
                  <a:outerShdw blurRad="50800" dist="38100" algn="l" rotWithShape="0">
                    <a:prstClr val="black">
                      <a:alpha val="40000"/>
                    </a:prstClr>
                  </a:outerShdw>
                </a:effectLst>
              </a:rPr>
              <a:t>)</a:t>
            </a:r>
            <a:endParaRPr lang="en-US" sz="2400">
              <a:effectLst>
                <a:outerShdw blurRad="50800" dist="38100" algn="l" rotWithShape="0">
                  <a:prstClr val="black">
                    <a:alpha val="40000"/>
                  </a:prstClr>
                </a:outerShdw>
              </a:effectLst>
            </a:endParaRPr>
          </a:p>
          <a:p>
            <a:endParaRPr lang="en-US" sz="2400">
              <a:effectLst>
                <a:outerShdw blurRad="50800" dist="38100" algn="l" rotWithShape="0">
                  <a:prstClr val="black">
                    <a:alpha val="40000"/>
                  </a:prstClr>
                </a:outerShdw>
              </a:effectLst>
            </a:endParaRPr>
          </a:p>
        </p:txBody>
      </p:sp>
      <p:pic>
        <p:nvPicPr>
          <p:cNvPr id="5" name="Picture 4">
            <a:extLst>
              <a:ext uri="{FF2B5EF4-FFF2-40B4-BE49-F238E27FC236}">
                <a16:creationId xmlns:a16="http://schemas.microsoft.com/office/drawing/2014/main" id="{D6E7AF16-F239-4A02-8B1F-0DC5352A7E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21" y="-1"/>
            <a:ext cx="1424609" cy="457200"/>
          </a:xfrm>
          <a:prstGeom prst="rect">
            <a:avLst/>
          </a:prstGeom>
        </p:spPr>
      </p:pic>
    </p:spTree>
    <p:extLst>
      <p:ext uri="{BB962C8B-B14F-4D97-AF65-F5344CB8AC3E}">
        <p14:creationId xmlns:p14="http://schemas.microsoft.com/office/powerpoint/2010/main" val="909900886"/>
      </p:ext>
    </p:extLst>
  </p:cSld>
  <p:clrMapOvr>
    <a:masterClrMapping/>
  </p:clrMapOvr>
  <mc:AlternateContent xmlns:mc="http://schemas.openxmlformats.org/markup-compatibility/2006" xmlns:p14="http://schemas.microsoft.com/office/powerpoint/2010/main">
    <mc:Choice Requires="p14">
      <p:transition spd="slow" p14:dur="3000" advTm="7000"/>
    </mc:Choice>
    <mc:Fallback xmlns="">
      <p:transition spd="slow" advTm="7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158" y="2571749"/>
            <a:ext cx="8105531" cy="2498011"/>
          </a:xfrm>
        </p:spPr>
        <p:txBody>
          <a:bodyPr>
            <a:normAutofit/>
          </a:bodyPr>
          <a:lstStyle/>
          <a:p>
            <a:pPr lvl="0" algn="just"/>
            <a:r>
              <a:rPr lang="ro-RO" sz="2000"/>
              <a:t>modalitatea de stabilire a competenței în cazul sesizării unor elemente privind o infracțiune care ar putea cădea în competența Parchetului European;</a:t>
            </a:r>
            <a:endParaRPr lang="en-US" sz="2000"/>
          </a:p>
          <a:p>
            <a:pPr lvl="0" algn="just"/>
            <a:r>
              <a:rPr lang="ro-RO" sz="2000"/>
              <a:t>modalitatea de transmitere a dosarului de la organele judiciare române la Parchetul European.</a:t>
            </a:r>
            <a:endParaRPr lang="en-US" sz="2000"/>
          </a:p>
          <a:p>
            <a:pPr marL="0" indent="0">
              <a:buNone/>
            </a:pPr>
            <a:endParaRPr lang="en-US" sz="1800">
              <a:effectLst>
                <a:outerShdw blurRad="50800" dist="38100" dir="5400000" algn="t" rotWithShape="0">
                  <a:prstClr val="black">
                    <a:alpha val="40000"/>
                  </a:prstClr>
                </a:outerShdw>
              </a:effectLst>
            </a:endParaRPr>
          </a:p>
        </p:txBody>
      </p:sp>
      <p:sp>
        <p:nvSpPr>
          <p:cNvPr id="2" name="TextBox 1">
            <a:extLst>
              <a:ext uri="{FF2B5EF4-FFF2-40B4-BE49-F238E27FC236}">
                <a16:creationId xmlns:a16="http://schemas.microsoft.com/office/drawing/2014/main" id="{46D35B90-5DA2-421C-97CC-8954F896E23B}"/>
              </a:ext>
            </a:extLst>
          </p:cNvPr>
          <p:cNvSpPr txBox="1"/>
          <p:nvPr/>
        </p:nvSpPr>
        <p:spPr>
          <a:xfrm>
            <a:off x="898358" y="1674587"/>
            <a:ext cx="4981074" cy="830997"/>
          </a:xfrm>
          <a:prstGeom prst="rect">
            <a:avLst/>
          </a:prstGeom>
          <a:noFill/>
        </p:spPr>
        <p:txBody>
          <a:bodyPr wrap="square" rtlCol="0">
            <a:spAutoFit/>
          </a:bodyPr>
          <a:lstStyle/>
          <a:p>
            <a:r>
              <a:rPr lang="ro-RO" sz="2400">
                <a:effectLst>
                  <a:outerShdw blurRad="50800" dist="38100" algn="l" rotWithShape="0">
                    <a:prstClr val="black">
                      <a:alpha val="40000"/>
                    </a:prstClr>
                  </a:outerShdw>
                </a:effectLst>
              </a:rPr>
              <a:t>Principalele reglementări ale legii (</a:t>
            </a:r>
            <a:r>
              <a:rPr lang="en-US" sz="2400">
                <a:effectLst>
                  <a:outerShdw blurRad="50800" dist="38100" algn="l" rotWithShape="0">
                    <a:prstClr val="black">
                      <a:alpha val="40000"/>
                    </a:prstClr>
                  </a:outerShdw>
                </a:effectLst>
              </a:rPr>
              <a:t>4</a:t>
            </a:r>
            <a:r>
              <a:rPr lang="ro-RO" sz="2400">
                <a:effectLst>
                  <a:outerShdw blurRad="50800" dist="38100" algn="l" rotWithShape="0">
                    <a:prstClr val="black">
                      <a:alpha val="40000"/>
                    </a:prstClr>
                  </a:outerShdw>
                </a:effectLst>
              </a:rPr>
              <a:t>)</a:t>
            </a:r>
            <a:endParaRPr lang="en-US" sz="2400">
              <a:effectLst>
                <a:outerShdw blurRad="50800" dist="38100" algn="l" rotWithShape="0">
                  <a:prstClr val="black">
                    <a:alpha val="40000"/>
                  </a:prstClr>
                </a:outerShdw>
              </a:effectLst>
            </a:endParaRPr>
          </a:p>
          <a:p>
            <a:endParaRPr lang="en-US" sz="2400">
              <a:effectLst>
                <a:outerShdw blurRad="50800" dist="38100" algn="l" rotWithShape="0">
                  <a:prstClr val="black">
                    <a:alpha val="40000"/>
                  </a:prstClr>
                </a:outerShdw>
              </a:effectLst>
            </a:endParaRPr>
          </a:p>
        </p:txBody>
      </p:sp>
      <p:pic>
        <p:nvPicPr>
          <p:cNvPr id="5" name="Picture 4">
            <a:extLst>
              <a:ext uri="{FF2B5EF4-FFF2-40B4-BE49-F238E27FC236}">
                <a16:creationId xmlns:a16="http://schemas.microsoft.com/office/drawing/2014/main" id="{D6E7AF16-F239-4A02-8B1F-0DC5352A7E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21" y="-1"/>
            <a:ext cx="1424609" cy="457200"/>
          </a:xfrm>
          <a:prstGeom prst="rect">
            <a:avLst/>
          </a:prstGeom>
        </p:spPr>
      </p:pic>
    </p:spTree>
    <p:extLst>
      <p:ext uri="{BB962C8B-B14F-4D97-AF65-F5344CB8AC3E}">
        <p14:creationId xmlns:p14="http://schemas.microsoft.com/office/powerpoint/2010/main" val="445753716"/>
      </p:ext>
    </p:extLst>
  </p:cSld>
  <p:clrMapOvr>
    <a:masterClrMapping/>
  </p:clrMapOvr>
  <mc:AlternateContent xmlns:mc="http://schemas.openxmlformats.org/markup-compatibility/2006" xmlns:p14="http://schemas.microsoft.com/office/powerpoint/2010/main">
    <mc:Choice Requires="p14">
      <p:transition spd="slow" p14:dur="3000" advTm="7000"/>
    </mc:Choice>
    <mc:Fallback xmlns="">
      <p:transition spd="slow" advTm="7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409</Words>
  <Application>Microsoft Office PowerPoint</Application>
  <PresentationFormat>On-screen Show (16:9)</PresentationFormat>
  <Paragraphs>21</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2020-09-08T09:19:18Z</dcterms:modified>
</cp:coreProperties>
</file>